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13"/>
  </p:notesMasterIdLst>
  <p:handoutMasterIdLst>
    <p:handoutMasterId r:id="rId14"/>
  </p:handoutMasterIdLst>
  <p:sldIdLst>
    <p:sldId id="261" r:id="rId5"/>
    <p:sldId id="282" r:id="rId6"/>
    <p:sldId id="278" r:id="rId7"/>
    <p:sldId id="270" r:id="rId8"/>
    <p:sldId id="271" r:id="rId9"/>
    <p:sldId id="267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EE2313"/>
    <a:srgbClr val="EE3124"/>
    <a:srgbClr val="DA1A26"/>
    <a:srgbClr val="DA1A2E"/>
    <a:srgbClr val="06120C"/>
    <a:srgbClr val="DA1A32"/>
    <a:srgbClr val="CF0026"/>
    <a:srgbClr val="BA0027"/>
    <a:srgbClr val="B7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1525" autoAdjust="0"/>
  </p:normalViewPr>
  <p:slideViewPr>
    <p:cSldViewPr snapToGrid="0" snapToObjects="1">
      <p:cViewPr varScale="1">
        <p:scale>
          <a:sx n="83" d="100"/>
          <a:sy n="83" d="100"/>
        </p:scale>
        <p:origin x="514" y="48"/>
      </p:cViewPr>
      <p:guideLst>
        <p:guide orient="horz" pos="2880"/>
        <p:guide pos="3840"/>
        <p:guide orient="horz" pos="21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082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FE5B3-96C7-4262-9590-EAC8F59F1F83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 descr="I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8" y="190766"/>
            <a:ext cx="1932813" cy="4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50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C0CAD-DDC0-424E-BFFD-36DD872ECC2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 descr="IR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5" y="245236"/>
            <a:ext cx="1932813" cy="4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0CAD-DDC0-424E-BFFD-36DD872ECC2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5551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0CAD-DDC0-424E-BFFD-36DD872ECC2A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32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Ordered Poly vials V </a:t>
            </a:r>
            <a:r>
              <a:rPr lang="de-DE" dirty="0"/>
              <a:t>(50ml, 20ml, 4ml, 100ml,10ml)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0CAD-DDC0-424E-BFFD-36DD872ECC2A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01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C0CAD-DDC0-424E-BFFD-36DD872ECC2A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9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_wav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820964" y="2033864"/>
            <a:ext cx="10515600" cy="1325563"/>
          </a:xfrm>
          <a:prstGeom prst="rect">
            <a:avLst/>
          </a:prstGeo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Presentation Title</a:t>
            </a:r>
            <a:endParaRPr lang="en-A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20964" y="3515968"/>
            <a:ext cx="10515600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20737" y="4578972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Version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0737" y="5192713"/>
            <a:ext cx="4572000" cy="4572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i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57" y="314999"/>
            <a:ext cx="3416572" cy="744187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820737" y="581188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0180990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ai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578213"/>
            <a:ext cx="1051560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>
              <a:buClr>
                <a:srgbClr val="E42313"/>
              </a:buClr>
              <a:defRPr sz="1400"/>
            </a:lvl3pPr>
            <a:lvl4pPr>
              <a:buClr>
                <a:srgbClr val="E42313"/>
              </a:buClr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8896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578691"/>
            <a:ext cx="521208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32212" y="1578691"/>
            <a:ext cx="521208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14505" indent="-285750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238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578213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/>
          </p:nvPr>
        </p:nvSpPr>
        <p:spPr>
          <a:xfrm>
            <a:off x="4418806" y="1578213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7970520" y="1578213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61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38200" y="1097401"/>
            <a:ext cx="52120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141720" y="1097401"/>
            <a:ext cx="52120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646798"/>
            <a:ext cx="521208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132212" y="1646798"/>
            <a:ext cx="521208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14505" indent="-285750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39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8200" y="1127110"/>
            <a:ext cx="33832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403725" y="1126786"/>
            <a:ext cx="33832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970838" y="1127124"/>
            <a:ext cx="33832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838518" y="1705568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/>
          </p:nvPr>
        </p:nvSpPr>
        <p:spPr>
          <a:xfrm>
            <a:off x="4419124" y="1705568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7"/>
          </p:nvPr>
        </p:nvSpPr>
        <p:spPr>
          <a:xfrm>
            <a:off x="7970838" y="1705568"/>
            <a:ext cx="33832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294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38200" y="1578213"/>
            <a:ext cx="52120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42038" y="1578213"/>
            <a:ext cx="5212080" cy="45720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847708" y="2122178"/>
            <a:ext cx="5212080" cy="3913632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6141720" y="2122178"/>
            <a:ext cx="5212080" cy="3913632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14505" indent="-285750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243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6612" y="1578213"/>
            <a:ext cx="3383280" cy="457200"/>
          </a:xfrm>
          <a:prstGeom prst="rect">
            <a:avLst/>
          </a:prstGeom>
        </p:spPr>
        <p:txBody>
          <a:bodyPr anchor="ctr"/>
          <a:lstStyle>
            <a:lvl1pPr>
              <a:defRPr lang="en-AU" sz="1600" b="1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03725" y="1582128"/>
            <a:ext cx="3383280" cy="457200"/>
          </a:xfrm>
          <a:prstGeom prst="rect">
            <a:avLst/>
          </a:prstGeom>
        </p:spPr>
        <p:txBody>
          <a:bodyPr anchor="ctr"/>
          <a:lstStyle>
            <a:lvl1pPr>
              <a:defRPr lang="en-AU" sz="1600" b="1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7970520" y="1578213"/>
            <a:ext cx="3383280" cy="457200"/>
          </a:xfrm>
          <a:prstGeom prst="rect">
            <a:avLst/>
          </a:prstGeom>
        </p:spPr>
        <p:txBody>
          <a:bodyPr anchor="ctr"/>
          <a:lstStyle>
            <a:lvl1pPr>
              <a:defRPr lang="en-AU" sz="1600" b="1" dirty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6"/>
          </p:nvPr>
        </p:nvSpPr>
        <p:spPr>
          <a:xfrm>
            <a:off x="838518" y="2130008"/>
            <a:ext cx="3383280" cy="39136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7"/>
          </p:nvPr>
        </p:nvSpPr>
        <p:spPr>
          <a:xfrm>
            <a:off x="4419124" y="2130008"/>
            <a:ext cx="3383280" cy="39136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7970838" y="2130008"/>
            <a:ext cx="3383280" cy="39136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596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9724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728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 Showcase Left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632906" y="2204816"/>
            <a:ext cx="32004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3"/>
          </p:nvPr>
        </p:nvSpPr>
        <p:spPr>
          <a:xfrm>
            <a:off x="6141720" y="1578452"/>
            <a:ext cx="5212080" cy="445312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lang="en-US" sz="1800" smtClean="0"/>
            </a:lvl1pPr>
            <a:lvl2pPr>
              <a:spcBef>
                <a:spcPts val="600"/>
              </a:spcBef>
              <a:buClr>
                <a:srgbClr val="E42313"/>
              </a:buClr>
              <a:defRPr lang="en-US" sz="1600" smtClean="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lang="en-US" sz="1400" smtClean="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lang="en-US" sz="1400" smtClean="0"/>
            </a:lvl4pPr>
            <a:lvl5pPr>
              <a:spcBef>
                <a:spcPts val="600"/>
              </a:spcBef>
              <a:buClr>
                <a:srgbClr val="E42313"/>
              </a:buClr>
              <a:defRPr lang="en-AU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77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820964" y="2033864"/>
            <a:ext cx="10515600" cy="1325563"/>
          </a:xfrm>
          <a:prstGeom prst="rect">
            <a:avLst/>
          </a:prstGeo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Section Title</a:t>
            </a:r>
            <a:endParaRPr lang="en-A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20964" y="3515968"/>
            <a:ext cx="10515600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57" y="314999"/>
            <a:ext cx="3416572" cy="744187"/>
          </a:xfrm>
          <a:prstGeom prst="rect">
            <a:avLst/>
          </a:prstGeom>
        </p:spPr>
      </p:pic>
      <p:pic>
        <p:nvPicPr>
          <p:cNvPr id="5" name="Picture 4" descr="new_wa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820964" y="457597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7792277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 Showcase Right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1969"/>
            <a:ext cx="10515600" cy="399479"/>
          </a:xfrm>
          <a:prstGeom prst="rect">
            <a:avLst/>
          </a:prstGeom>
        </p:spPr>
        <p:txBody>
          <a:bodyPr anchor="ctr"/>
          <a:lstStyle>
            <a:lvl1pPr>
              <a:defRPr lang="en-US" sz="2000" baseline="0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Master subtitle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7319331" y="2204816"/>
            <a:ext cx="3200400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/>
          </p:nvPr>
        </p:nvSpPr>
        <p:spPr>
          <a:xfrm>
            <a:off x="838200" y="1578452"/>
            <a:ext cx="5212080" cy="4453128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468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d Showcas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7401"/>
            <a:ext cx="52120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41720" y="1097401"/>
            <a:ext cx="52120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844040" y="1646798"/>
            <a:ext cx="3200400" cy="18288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7147560" y="1646798"/>
            <a:ext cx="3200400" cy="18288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3584088"/>
            <a:ext cx="52120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141720" y="3585109"/>
            <a:ext cx="52120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4"/>
          <p:cNvSpPr>
            <a:spLocks noGrp="1"/>
          </p:cNvSpPr>
          <p:nvPr>
            <p:ph sz="quarter" idx="15"/>
          </p:nvPr>
        </p:nvSpPr>
        <p:spPr>
          <a:xfrm>
            <a:off x="838200" y="3693599"/>
            <a:ext cx="5212080" cy="2377440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6"/>
          </p:nvPr>
        </p:nvSpPr>
        <p:spPr>
          <a:xfrm>
            <a:off x="6132212" y="3693599"/>
            <a:ext cx="5212080" cy="2377440"/>
          </a:xfrm>
          <a:prstGeom prst="rect">
            <a:avLst/>
          </a:prstGeom>
        </p:spPr>
        <p:txBody>
          <a:bodyPr/>
          <a:lstStyle>
            <a:lvl1pPr>
              <a:buClr>
                <a:srgbClr val="E42313"/>
              </a:buClr>
              <a:buSzPct val="120000"/>
              <a:defRPr sz="1800"/>
            </a:lvl1pPr>
            <a:lvl2pPr>
              <a:buClr>
                <a:srgbClr val="E42313"/>
              </a:buClr>
              <a:defRPr sz="1600"/>
            </a:lvl2pPr>
            <a:lvl3pPr marL="1523962" indent="-304792"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14505" indent="-285750"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2498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d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126786"/>
            <a:ext cx="33832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baseline="0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03725" y="1126786"/>
            <a:ext cx="33832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70838" y="1126786"/>
            <a:ext cx="3383280" cy="45720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8200" y="3584088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04678" y="3584088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970838" y="3585109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62050" y="1670316"/>
            <a:ext cx="2743200" cy="18288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723765" y="1669637"/>
            <a:ext cx="2743200" cy="18288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285480" y="1670316"/>
            <a:ext cx="2743200" cy="18288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8"/>
          </p:nvPr>
        </p:nvSpPr>
        <p:spPr>
          <a:xfrm>
            <a:off x="838518" y="3670081"/>
            <a:ext cx="3383280" cy="23774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19"/>
          </p:nvPr>
        </p:nvSpPr>
        <p:spPr>
          <a:xfrm>
            <a:off x="4419124" y="3670081"/>
            <a:ext cx="3383280" cy="23774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Placeholder 10"/>
          <p:cNvSpPr>
            <a:spLocks noGrp="1"/>
          </p:cNvSpPr>
          <p:nvPr>
            <p:ph sz="quarter" idx="20"/>
          </p:nvPr>
        </p:nvSpPr>
        <p:spPr>
          <a:xfrm>
            <a:off x="7970838" y="3670081"/>
            <a:ext cx="3383280" cy="237744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6521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d Show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97401"/>
            <a:ext cx="5120640" cy="274320"/>
          </a:xfrm>
          <a:prstGeom prst="rect">
            <a:avLst/>
          </a:prstGeom>
        </p:spPr>
        <p:txBody>
          <a:bodyPr anchor="ctr"/>
          <a:lstStyle>
            <a:lvl1pPr algn="l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33160" y="1097401"/>
            <a:ext cx="5120640" cy="274320"/>
          </a:xfrm>
          <a:prstGeom prst="rect">
            <a:avLst/>
          </a:prstGeom>
        </p:spPr>
        <p:txBody>
          <a:bodyPr anchor="ctr"/>
          <a:lstStyle>
            <a:lvl1pPr algn="l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43915" y="1792104"/>
            <a:ext cx="1828800" cy="13716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238875" y="1792104"/>
            <a:ext cx="1828800" cy="13716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3545445"/>
            <a:ext cx="512064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233160" y="3546466"/>
            <a:ext cx="512064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844550" y="3700693"/>
            <a:ext cx="5120640" cy="36576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6238875" y="3700693"/>
            <a:ext cx="5120640" cy="365760"/>
          </a:xfrm>
          <a:prstGeom prst="rect">
            <a:avLst/>
          </a:prstGeom>
        </p:spPr>
        <p:txBody>
          <a:bodyPr anchor="ctr"/>
          <a:lstStyle>
            <a:lvl1pPr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Click to edit Product Header</a:t>
            </a:r>
            <a:endParaRPr lang="en-AU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4487593"/>
            <a:ext cx="1828800" cy="137160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8" hasCustomPrompt="1"/>
          </p:nvPr>
        </p:nvSpPr>
        <p:spPr>
          <a:xfrm>
            <a:off x="6238875" y="4486275"/>
            <a:ext cx="1828800" cy="1371600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AU" sz="1800" b="0" baseline="0"/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Insert Product Image</a:t>
            </a:r>
            <a:endParaRPr lang="en-AU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9"/>
          </p:nvPr>
        </p:nvSpPr>
        <p:spPr>
          <a:xfrm>
            <a:off x="2856230" y="4257675"/>
            <a:ext cx="3108960" cy="1828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400"/>
            </a:lvl1pPr>
            <a:lvl2pPr>
              <a:spcBef>
                <a:spcPts val="600"/>
              </a:spcBef>
              <a:buClr>
                <a:srgbClr val="E42313"/>
              </a:buClr>
              <a:defRPr sz="12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1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100"/>
            </a:lvl4pPr>
            <a:lvl5pPr>
              <a:spcBef>
                <a:spcPts val="600"/>
              </a:spcBef>
              <a:buClr>
                <a:srgbClr val="E4231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20"/>
          </p:nvPr>
        </p:nvSpPr>
        <p:spPr>
          <a:xfrm>
            <a:off x="2865200" y="1526901"/>
            <a:ext cx="3108960" cy="1828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400"/>
            </a:lvl1pPr>
            <a:lvl2pPr>
              <a:spcBef>
                <a:spcPts val="600"/>
              </a:spcBef>
              <a:buClr>
                <a:srgbClr val="E42313"/>
              </a:buClr>
              <a:defRPr sz="12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1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100"/>
            </a:lvl4pPr>
            <a:lvl5pPr>
              <a:spcBef>
                <a:spcPts val="600"/>
              </a:spcBef>
              <a:buClr>
                <a:srgbClr val="E4231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1" name="Content Placeholder 4"/>
          <p:cNvSpPr>
            <a:spLocks noGrp="1"/>
          </p:cNvSpPr>
          <p:nvPr>
            <p:ph sz="quarter" idx="21"/>
          </p:nvPr>
        </p:nvSpPr>
        <p:spPr>
          <a:xfrm>
            <a:off x="8235870" y="4257675"/>
            <a:ext cx="3108960" cy="1828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400"/>
            </a:lvl1pPr>
            <a:lvl2pPr>
              <a:spcBef>
                <a:spcPts val="600"/>
              </a:spcBef>
              <a:buClr>
                <a:srgbClr val="E42313"/>
              </a:buClr>
              <a:defRPr sz="12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1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100"/>
            </a:lvl4pPr>
            <a:lvl5pPr>
              <a:spcBef>
                <a:spcPts val="600"/>
              </a:spcBef>
              <a:buClr>
                <a:srgbClr val="E4231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3" name="Content Placeholder 4"/>
          <p:cNvSpPr>
            <a:spLocks noGrp="1"/>
          </p:cNvSpPr>
          <p:nvPr>
            <p:ph sz="quarter" idx="22"/>
          </p:nvPr>
        </p:nvSpPr>
        <p:spPr>
          <a:xfrm>
            <a:off x="8244840" y="1526901"/>
            <a:ext cx="3108960" cy="1828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400"/>
            </a:lvl1pPr>
            <a:lvl2pPr>
              <a:spcBef>
                <a:spcPts val="600"/>
              </a:spcBef>
              <a:buClr>
                <a:srgbClr val="E42313"/>
              </a:buClr>
              <a:defRPr sz="12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1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100"/>
            </a:lvl4pPr>
            <a:lvl5pPr>
              <a:spcBef>
                <a:spcPts val="600"/>
              </a:spcBef>
              <a:buClr>
                <a:srgbClr val="E42313"/>
              </a:buCl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97760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9153" y="2304140"/>
            <a:ext cx="3383280" cy="27432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baseline="0" dirty="0" smtClean="0">
                <a:latin typeface="+mj-lt"/>
                <a:ea typeface="+mj-ea"/>
                <a:cs typeface="+mj-cs"/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Customer Name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404996" y="2303501"/>
            <a:ext cx="3383280" cy="27432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Customer Name</a:t>
            </a:r>
            <a:endParaRPr lang="en-A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972109" y="2303501"/>
            <a:ext cx="3383280" cy="274320"/>
          </a:xfrm>
          <a:prstGeom prst="rect">
            <a:avLst/>
          </a:prstGeom>
        </p:spPr>
        <p:txBody>
          <a:bodyPr anchor="ctr"/>
          <a:lstStyle>
            <a:lvl1pPr algn="ctr">
              <a:defRPr lang="en-US" sz="1600" b="1" smtClean="0"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AU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Customer Name</a:t>
            </a:r>
            <a:endParaRPr lang="en-AU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39471" y="3460930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405949" y="3460930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972109" y="3461951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62050" y="1096060"/>
            <a:ext cx="2743200" cy="109728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Customer Logo</a:t>
            </a:r>
            <a:endParaRPr lang="en-AU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4723765" y="1095381"/>
            <a:ext cx="2743200" cy="109728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Customer Logo</a:t>
            </a:r>
            <a:endParaRPr lang="en-AU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285480" y="1096060"/>
            <a:ext cx="2743200" cy="1097280"/>
          </a:xfrm>
          <a:prstGeom prst="rect">
            <a:avLst/>
          </a:prstGeom>
        </p:spPr>
        <p:txBody>
          <a:bodyPr/>
          <a:lstStyle>
            <a:lvl1pPr>
              <a:defRPr lang="en-AU" sz="1800" b="0" baseline="0"/>
            </a:lvl1pPr>
          </a:lstStyle>
          <a:p>
            <a:pPr marL="0" lvl="0" indent="0">
              <a:buNone/>
            </a:pPr>
            <a:r>
              <a:rPr lang="en-US" dirty="0"/>
              <a:t>Click to Insert Customer Logo</a:t>
            </a:r>
            <a:endParaRPr lang="en-AU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838518" y="2665974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404996" y="2665974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71156" y="2666995"/>
            <a:ext cx="3383280" cy="1021"/>
          </a:xfrm>
          <a:prstGeom prst="line">
            <a:avLst/>
          </a:prstGeom>
          <a:ln w="2222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838200" y="2734995"/>
            <a:ext cx="3383280" cy="640080"/>
          </a:xfrm>
          <a:prstGeom prst="rect">
            <a:avLst/>
          </a:prstGeom>
        </p:spPr>
        <p:txBody>
          <a:bodyPr/>
          <a:lstStyle>
            <a:lvl1pPr>
              <a:defRPr lang="en-US" sz="1600" smtClean="0"/>
            </a:lvl1pPr>
            <a:lvl2pPr>
              <a:defRPr lang="en-US" sz="1400" b="1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/>
            </a:lvl5pPr>
          </a:lstStyle>
          <a:p>
            <a:pPr marL="0" lvl="0" indent="0">
              <a:buNone/>
            </a:pPr>
            <a:r>
              <a:rPr lang="en-US" dirty="0"/>
              <a:t>Click to edit project outcome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4403725" y="2734585"/>
            <a:ext cx="3383280" cy="640080"/>
          </a:xfrm>
          <a:prstGeom prst="rect">
            <a:avLst/>
          </a:prstGeom>
        </p:spPr>
        <p:txBody>
          <a:bodyPr/>
          <a:lstStyle>
            <a:lvl1pPr>
              <a:defRPr lang="en-US" sz="1600" smtClean="0"/>
            </a:lvl1pPr>
            <a:lvl2pPr>
              <a:defRPr lang="en-US" sz="1400" b="1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/>
            </a:lvl5pPr>
          </a:lstStyle>
          <a:p>
            <a:pPr marL="0" lvl="0" indent="0">
              <a:buNone/>
            </a:pPr>
            <a:r>
              <a:rPr lang="en-US" dirty="0"/>
              <a:t>Click to edit project outcome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7971156" y="2734585"/>
            <a:ext cx="3383280" cy="640080"/>
          </a:xfrm>
          <a:prstGeom prst="rect">
            <a:avLst/>
          </a:prstGeom>
        </p:spPr>
        <p:txBody>
          <a:bodyPr/>
          <a:lstStyle>
            <a:lvl1pPr>
              <a:defRPr lang="en-US" sz="1600" smtClean="0"/>
            </a:lvl1pPr>
            <a:lvl2pPr>
              <a:defRPr lang="en-US" sz="1400" b="1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AU"/>
            </a:lvl5pPr>
          </a:lstStyle>
          <a:p>
            <a:pPr marL="0" lvl="0" indent="0">
              <a:buNone/>
            </a:pPr>
            <a:r>
              <a:rPr lang="en-US" dirty="0"/>
              <a:t>Click to edit project outcome</a:t>
            </a:r>
          </a:p>
        </p:txBody>
      </p:sp>
      <p:sp>
        <p:nvSpPr>
          <p:cNvPr id="22" name="Content Placeholder 4"/>
          <p:cNvSpPr>
            <a:spLocks noGrp="1"/>
          </p:cNvSpPr>
          <p:nvPr>
            <p:ph sz="quarter" idx="21"/>
          </p:nvPr>
        </p:nvSpPr>
        <p:spPr>
          <a:xfrm>
            <a:off x="838518" y="3547806"/>
            <a:ext cx="3383280" cy="250545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4" name="Content Placeholder 8"/>
          <p:cNvSpPr>
            <a:spLocks noGrp="1"/>
          </p:cNvSpPr>
          <p:nvPr>
            <p:ph sz="quarter" idx="22"/>
          </p:nvPr>
        </p:nvSpPr>
        <p:spPr>
          <a:xfrm>
            <a:off x="4419124" y="3547806"/>
            <a:ext cx="3383280" cy="250545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3"/>
          </p:nvPr>
        </p:nvSpPr>
        <p:spPr>
          <a:xfrm>
            <a:off x="7970838" y="3547806"/>
            <a:ext cx="3383280" cy="250545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600"/>
            </a:lvl1pPr>
            <a:lvl2pPr>
              <a:spcBef>
                <a:spcPts val="600"/>
              </a:spcBef>
              <a:buClr>
                <a:srgbClr val="E42313"/>
              </a:buClr>
              <a:defRPr sz="14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2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200"/>
            </a:lvl4pPr>
            <a:lvl5pPr>
              <a:spcBef>
                <a:spcPts val="600"/>
              </a:spcBef>
              <a:buClr>
                <a:srgbClr val="E42313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5434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66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820964" y="2033864"/>
            <a:ext cx="10515600" cy="1325563"/>
          </a:xfrm>
          <a:prstGeom prst="rect">
            <a:avLst/>
          </a:prstGeom>
        </p:spPr>
        <p:txBody>
          <a:bodyPr anchor="b"/>
          <a:lstStyle>
            <a:lvl1pPr algn="l">
              <a:defRPr sz="4400" baseline="0"/>
            </a:lvl1pPr>
          </a:lstStyle>
          <a:p>
            <a:r>
              <a:rPr lang="en-US" dirty="0"/>
              <a:t>Appendix Title</a:t>
            </a:r>
            <a:endParaRPr lang="en-AU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820964" y="3515968"/>
            <a:ext cx="10515600" cy="906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Appendix Subtitle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57" y="314999"/>
            <a:ext cx="3416572" cy="744187"/>
          </a:xfrm>
          <a:prstGeom prst="rect">
            <a:avLst/>
          </a:prstGeom>
        </p:spPr>
      </p:pic>
      <p:pic>
        <p:nvPicPr>
          <p:cNvPr id="5" name="Picture 4" descr="new_wa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820964" y="457597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65257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3985" y="5905473"/>
            <a:ext cx="1660647" cy="3796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err="1">
                <a:solidFill>
                  <a:srgbClr val="06120C"/>
                </a:solidFill>
                <a:latin typeface="Arial"/>
                <a:cs typeface="Arial"/>
              </a:rPr>
              <a:t>www.irco.com</a:t>
            </a:r>
            <a:endParaRPr lang="en-US" sz="1800" b="0" i="0" dirty="0">
              <a:solidFill>
                <a:srgbClr val="06120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1" y="2111779"/>
            <a:ext cx="7231701" cy="1575185"/>
          </a:xfrm>
          <a:prstGeom prst="rect">
            <a:avLst/>
          </a:prstGeom>
        </p:spPr>
      </p:pic>
      <p:pic>
        <p:nvPicPr>
          <p:cNvPr id="6" name="Picture 5" descr="new_wa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 userDrawn="1"/>
        </p:nvSpPr>
        <p:spPr>
          <a:xfrm>
            <a:off x="633985" y="624195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78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ver Logo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3985" y="5905473"/>
            <a:ext cx="1660647" cy="3796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err="1">
                <a:solidFill>
                  <a:srgbClr val="06120C"/>
                </a:solidFill>
                <a:latin typeface="Arial"/>
                <a:cs typeface="Arial"/>
              </a:rPr>
              <a:t>www.irco.com</a:t>
            </a:r>
            <a:endParaRPr lang="en-US" sz="1800" b="0" i="0" dirty="0">
              <a:solidFill>
                <a:srgbClr val="06120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1" y="2111779"/>
            <a:ext cx="7231701" cy="1575185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820964" y="4189600"/>
            <a:ext cx="10515600" cy="1097280"/>
          </a:xfrm>
          <a:prstGeom prst="rect">
            <a:avLst/>
          </a:prstGeom>
        </p:spPr>
        <p:txBody>
          <a:bodyPr anchor="b"/>
          <a:lstStyle>
            <a:lvl1pPr>
              <a:spcBef>
                <a:spcPct val="0"/>
              </a:spcBef>
              <a:buNone/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Thank You</a:t>
            </a:r>
            <a:endParaRPr lang="en-AU" dirty="0"/>
          </a:p>
        </p:txBody>
      </p:sp>
      <p:pic>
        <p:nvPicPr>
          <p:cNvPr id="6" name="Picture 5" descr="new_wa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33985" y="624195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8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Cover Logo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3985" y="5905473"/>
            <a:ext cx="1660647" cy="3796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800" b="0" i="0" dirty="0" err="1">
                <a:solidFill>
                  <a:srgbClr val="06120C"/>
                </a:solidFill>
                <a:latin typeface="Arial"/>
                <a:cs typeface="Arial"/>
              </a:rPr>
              <a:t>www.irco.com</a:t>
            </a:r>
            <a:endParaRPr lang="en-US" sz="1800" b="0" i="0" dirty="0">
              <a:solidFill>
                <a:srgbClr val="06120C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11" y="2111779"/>
            <a:ext cx="7231701" cy="1575185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 userDrawn="1"/>
        </p:nvSpPr>
        <p:spPr>
          <a:xfrm>
            <a:off x="820964" y="4189600"/>
            <a:ext cx="10515600" cy="1097280"/>
          </a:xfrm>
          <a:prstGeom prst="rect">
            <a:avLst/>
          </a:prstGeom>
        </p:spPr>
        <p:txBody>
          <a:bodyPr anchor="b"/>
          <a:lstStyle>
            <a:lvl1pPr>
              <a:spcBef>
                <a:spcPct val="0"/>
              </a:spcBef>
              <a:buNone/>
              <a:defRPr sz="3600" baseline="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i="1" kern="1200" baseline="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Lean on us to help you make life better</a:t>
            </a:r>
            <a:endParaRPr lang="en-AU" i="1" dirty="0"/>
          </a:p>
        </p:txBody>
      </p:sp>
      <p:pic>
        <p:nvPicPr>
          <p:cNvPr id="6" name="Picture 5" descr="new_wav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1598"/>
            <a:ext cx="12192000" cy="2257425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 userDrawn="1"/>
        </p:nvSpPr>
        <p:spPr>
          <a:xfrm>
            <a:off x="633985" y="624195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CONFIDENTIAL – INTERNAL USE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051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119020"/>
            <a:ext cx="1051560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910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6141720" y="1119188"/>
            <a:ext cx="521208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lang="en-US" sz="1800" smtClean="0"/>
            </a:lvl1pPr>
            <a:lvl2pPr>
              <a:spcBef>
                <a:spcPts val="600"/>
              </a:spcBef>
              <a:buClr>
                <a:srgbClr val="E42313"/>
              </a:buClr>
              <a:defRPr lang="en-US" sz="1600" smtClean="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lang="en-US" sz="1400" smtClean="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lang="en-US" sz="1400" smtClean="0"/>
            </a:lvl4pPr>
            <a:lvl5pPr>
              <a:spcBef>
                <a:spcPts val="600"/>
              </a:spcBef>
              <a:buClr>
                <a:srgbClr val="E42313"/>
              </a:buClr>
              <a:defRPr lang="en-AU"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2"/>
          </p:nvPr>
        </p:nvSpPr>
        <p:spPr>
          <a:xfrm>
            <a:off x="838199" y="1119188"/>
            <a:ext cx="521208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1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838200" y="1118585"/>
            <a:ext cx="338328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418806" y="1118585"/>
            <a:ext cx="338328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7970520" y="1118585"/>
            <a:ext cx="3383280" cy="492861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E42313"/>
              </a:buClr>
              <a:buSzPct val="120000"/>
              <a:defRPr sz="1800"/>
            </a:lvl1pPr>
            <a:lvl2pPr>
              <a:spcBef>
                <a:spcPts val="600"/>
              </a:spcBef>
              <a:buClr>
                <a:srgbClr val="E42313"/>
              </a:buClr>
              <a:defRPr sz="1600"/>
            </a:lvl2pPr>
            <a:lvl3pPr marL="1523962" indent="-304792">
              <a:spcBef>
                <a:spcPts val="600"/>
              </a:spcBef>
              <a:buClr>
                <a:srgbClr val="E42313"/>
              </a:buClr>
              <a:buFont typeface="Courier New" panose="02070309020205020404" pitchFamily="49" charset="0"/>
              <a:buChar char="o"/>
              <a:defRPr sz="1400"/>
            </a:lvl3pPr>
            <a:lvl4pPr marL="2133547" indent="-304792">
              <a:spcBef>
                <a:spcPts val="600"/>
              </a:spcBef>
              <a:buClr>
                <a:srgbClr val="E42313"/>
              </a:buClr>
              <a:buFont typeface="Wingdings" panose="05000000000000000000" pitchFamily="2" charset="2"/>
              <a:buChar char="§"/>
              <a:defRPr sz="1400"/>
            </a:lvl4pPr>
            <a:lvl5pPr>
              <a:spcBef>
                <a:spcPts val="600"/>
              </a:spcBef>
              <a:buClr>
                <a:srgbClr val="E42313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60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_Logo.png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260" y="6162075"/>
            <a:ext cx="1932813" cy="427101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81156" y="6236859"/>
            <a:ext cx="16933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61818174-E782-BD49-A364-BEC879E03257}" type="slidenum">
              <a:rPr lang="en-GB" sz="1400" smtClean="0"/>
              <a:pPr/>
              <a:t>‹#›</a:t>
            </a:fld>
            <a:endParaRPr lang="en-GB" sz="1400" dirty="0"/>
          </a:p>
        </p:txBody>
      </p:sp>
      <p:sp>
        <p:nvSpPr>
          <p:cNvPr id="5" name="Footer Placeholder 1"/>
          <p:cNvSpPr txBox="1">
            <a:spLocks/>
          </p:cNvSpPr>
          <p:nvPr userDrawn="1"/>
        </p:nvSpPr>
        <p:spPr>
          <a:xfrm>
            <a:off x="3904458" y="62081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609585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 – INTERNAL USE ONLY</a:t>
            </a:r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6858000"/>
            <a:ext cx="1219200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83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686" r:id="rId7"/>
    <p:sldLayoutId id="2147483688" r:id="rId8"/>
    <p:sldLayoutId id="2147483689" r:id="rId9"/>
    <p:sldLayoutId id="2147483697" r:id="rId10"/>
    <p:sldLayoutId id="2147483692" r:id="rId11"/>
    <p:sldLayoutId id="2147483691" r:id="rId12"/>
    <p:sldLayoutId id="2147483694" r:id="rId13"/>
    <p:sldLayoutId id="2147483693" r:id="rId14"/>
    <p:sldLayoutId id="2147483695" r:id="rId15"/>
    <p:sldLayoutId id="2147483696" r:id="rId16"/>
    <p:sldLayoutId id="2147483687" r:id="rId17"/>
    <p:sldLayoutId id="2147483690" r:id="rId18"/>
    <p:sldLayoutId id="2147483698" r:id="rId19"/>
    <p:sldLayoutId id="2147483702" r:id="rId20"/>
    <p:sldLayoutId id="2147483700" r:id="rId21"/>
    <p:sldLayoutId id="2147483701" r:id="rId22"/>
    <p:sldLayoutId id="2147483703" r:id="rId23"/>
    <p:sldLayoutId id="2147483704" r:id="rId24"/>
    <p:sldLayoutId id="2147483673" r:id="rId25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lang="en-US" sz="1800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lang="en-AU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ku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Usage of Vials in Test Kits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Focus on COVID-19 test kits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215" t="15004" r="3598" b="23875"/>
          <a:stretch/>
        </p:blipFill>
        <p:spPr>
          <a:xfrm>
            <a:off x="820964" y="4286180"/>
            <a:ext cx="2992349" cy="1383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73" y="4195566"/>
            <a:ext cx="2651668" cy="147384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0B25826-F719-44EB-8410-EA6178D605C8}"/>
              </a:ext>
            </a:extLst>
          </p:cNvPr>
          <p:cNvSpPr txBox="1"/>
          <p:nvPr/>
        </p:nvSpPr>
        <p:spPr>
          <a:xfrm>
            <a:off x="6668655" y="3620655"/>
            <a:ext cx="3426690" cy="57491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987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597" y="1371082"/>
            <a:ext cx="10515600" cy="561085"/>
          </a:xfrm>
        </p:spPr>
        <p:txBody>
          <a:bodyPr/>
          <a:lstStyle/>
          <a:p>
            <a:r>
              <a:rPr lang="en-US" sz="3200" dirty="0"/>
              <a:t>Table of 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597" y="2154811"/>
            <a:ext cx="9531634" cy="33315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Manual vs. Automated Testing</a:t>
            </a:r>
          </a:p>
          <a:p>
            <a:pPr marL="457200" indent="-457200">
              <a:buAutoNum type="arabicPeriod"/>
            </a:pPr>
            <a:r>
              <a:rPr lang="en-US" dirty="0"/>
              <a:t>Overview</a:t>
            </a:r>
            <a:r>
              <a:rPr lang="de-DE" dirty="0"/>
              <a:t> </a:t>
            </a:r>
            <a:r>
              <a:rPr lang="en-US" dirty="0"/>
              <a:t>of Test Kits</a:t>
            </a:r>
          </a:p>
          <a:p>
            <a:pPr marL="1066785" lvl="1" indent="-457200">
              <a:buFont typeface="+mj-lt"/>
              <a:buAutoNum type="alphaUcPeriod"/>
            </a:pPr>
            <a:r>
              <a:rPr lang="de-DE" dirty="0"/>
              <a:t>PCR-Tests</a:t>
            </a:r>
          </a:p>
          <a:p>
            <a:pPr marL="1066785" lvl="1" indent="-457200">
              <a:buFont typeface="+mj-lt"/>
              <a:buAutoNum type="alphaUcPeriod"/>
            </a:pPr>
            <a:r>
              <a:rPr lang="en-US" dirty="0"/>
              <a:t>Antibody</a:t>
            </a:r>
            <a:r>
              <a:rPr lang="de-DE" dirty="0"/>
              <a:t> Tests</a:t>
            </a:r>
          </a:p>
          <a:p>
            <a:pPr marL="1066785" lvl="1" indent="-457200">
              <a:buFont typeface="+mj-lt"/>
              <a:buAutoNum type="alphaUcPeriod"/>
            </a:pPr>
            <a:r>
              <a:rPr lang="de-DE" dirty="0"/>
              <a:t>Immunoblot Tests</a:t>
            </a:r>
          </a:p>
          <a:p>
            <a:pPr marL="1066785" lvl="1" indent="-457200">
              <a:buFont typeface="+mj-lt"/>
              <a:buAutoNum type="alphaUcPeriod"/>
            </a:pPr>
            <a:r>
              <a:rPr lang="de-DE" dirty="0"/>
              <a:t>Other Tests</a:t>
            </a:r>
          </a:p>
          <a:p>
            <a:r>
              <a:rPr lang="de-DE" dirty="0"/>
              <a:t>3. </a:t>
            </a:r>
            <a:r>
              <a:rPr lang="en-US" dirty="0"/>
              <a:t>Production/Filling Process of Test Kits</a:t>
            </a:r>
          </a:p>
          <a:p>
            <a:r>
              <a:rPr lang="de-DE" dirty="0"/>
              <a:t>4. </a:t>
            </a:r>
            <a:r>
              <a:rPr lang="en-US" dirty="0"/>
              <a:t>Racks/Reagent</a:t>
            </a:r>
            <a:r>
              <a:rPr lang="de-DE" dirty="0"/>
              <a:t> Carrier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042BE92-4417-4039-B639-B428E38A2D03}"/>
              </a:ext>
            </a:extLst>
          </p:cNvPr>
          <p:cNvSpPr txBox="1"/>
          <p:nvPr/>
        </p:nvSpPr>
        <p:spPr>
          <a:xfrm>
            <a:off x="5638800" y="3006436"/>
            <a:ext cx="914400" cy="9144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7BF9221-BC0A-4A43-B6A0-2305161D93D4}"/>
              </a:ext>
            </a:extLst>
          </p:cNvPr>
          <p:cNvSpPr txBox="1"/>
          <p:nvPr/>
        </p:nvSpPr>
        <p:spPr>
          <a:xfrm>
            <a:off x="6657975" y="2231482"/>
            <a:ext cx="3505199" cy="2607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normAutofit/>
          </a:bodyPr>
          <a:lstStyle/>
          <a:p>
            <a:r>
              <a:rPr lang="en-US" altLang="zh-CN" sz="1600" dirty="0"/>
              <a:t>1</a:t>
            </a:r>
            <a:r>
              <a:rPr lang="zh-CN" altLang="en-US" sz="1600" dirty="0"/>
              <a:t>、手动</a:t>
            </a:r>
            <a:r>
              <a:rPr lang="en-US" altLang="zh-CN" sz="1600" dirty="0"/>
              <a:t>vs</a:t>
            </a:r>
            <a:r>
              <a:rPr lang="zh-CN" altLang="en-US" sz="1600" dirty="0"/>
              <a:t>自动化测试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、试剂盒概述</a:t>
            </a:r>
            <a:endParaRPr lang="en-US" altLang="zh-CN" sz="1600" dirty="0"/>
          </a:p>
          <a:p>
            <a:r>
              <a:rPr lang="en-US" altLang="zh-CN" sz="1600" dirty="0"/>
              <a:t>A  PCR </a:t>
            </a:r>
            <a:r>
              <a:rPr lang="zh-CN" altLang="en-US" sz="1600" dirty="0"/>
              <a:t>检测</a:t>
            </a:r>
            <a:endParaRPr lang="en-US" altLang="zh-CN" sz="1600" dirty="0"/>
          </a:p>
          <a:p>
            <a:r>
              <a:rPr lang="en-US" altLang="zh-CN" sz="1600" dirty="0"/>
              <a:t>B </a:t>
            </a:r>
            <a:r>
              <a:rPr lang="zh-CN" altLang="en-US" sz="1600" dirty="0"/>
              <a:t>抗体检测</a:t>
            </a:r>
            <a:endParaRPr lang="en-US" altLang="zh-CN" sz="1600" dirty="0"/>
          </a:p>
          <a:p>
            <a:r>
              <a:rPr lang="en-US" altLang="zh-CN" sz="1600" dirty="0"/>
              <a:t>C </a:t>
            </a:r>
            <a:r>
              <a:rPr lang="zh-CN" altLang="en-US" sz="1600" dirty="0"/>
              <a:t>免疫印迹检测</a:t>
            </a:r>
            <a:endParaRPr lang="en-US" altLang="zh-CN" sz="1600" dirty="0"/>
          </a:p>
          <a:p>
            <a:r>
              <a:rPr lang="en-US" altLang="zh-CN" sz="1600" dirty="0"/>
              <a:t>D </a:t>
            </a:r>
            <a:r>
              <a:rPr lang="zh-CN" altLang="en-US" sz="1600" dirty="0"/>
              <a:t>其他检测</a:t>
            </a:r>
            <a:endParaRPr lang="en-US" altLang="zh-CN" sz="1600" dirty="0"/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、试剂盒的生产及灌装过程</a:t>
            </a:r>
            <a:endParaRPr lang="en-US" altLang="zh-CN" sz="1600" dirty="0"/>
          </a:p>
          <a:p>
            <a:r>
              <a:rPr lang="en-US" altLang="zh-CN" sz="1600" dirty="0"/>
              <a:t>4</a:t>
            </a:r>
            <a:r>
              <a:rPr lang="zh-CN" altLang="en-US" sz="1600" dirty="0"/>
              <a:t>、架子</a:t>
            </a:r>
            <a:r>
              <a:rPr lang="en-US" altLang="zh-CN" sz="1600" dirty="0"/>
              <a:t>/</a:t>
            </a:r>
            <a:r>
              <a:rPr lang="zh-CN" altLang="en-US" sz="1600" dirty="0"/>
              <a:t>试剂架</a:t>
            </a:r>
            <a:endParaRPr lang="en-US" altLang="zh-CN" sz="16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9843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ulalongkorn Faculty of Medicine to Introduce Self Covid-19 Strip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" y="1670977"/>
            <a:ext cx="2661302" cy="14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0026" b="7735"/>
          <a:stretch/>
        </p:blipFill>
        <p:spPr>
          <a:xfrm>
            <a:off x="2662038" y="1577729"/>
            <a:ext cx="2957129" cy="17640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601" y="1041744"/>
            <a:ext cx="5873493" cy="4741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de-DE" dirty="0"/>
              <a:t>Manual </a:t>
            </a:r>
            <a:r>
              <a:rPr lang="en-US" dirty="0"/>
              <a:t>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114" y="3299249"/>
            <a:ext cx="6033594" cy="190706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Utilizes rapid test kits (small, light weight testing equipment)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de-DE" sz="1400" dirty="0"/>
              <a:t>PCR </a:t>
            </a:r>
            <a:r>
              <a:rPr lang="en-US" sz="1400" dirty="0"/>
              <a:t>tests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de-DE" sz="1400" dirty="0"/>
              <a:t>ELISA (</a:t>
            </a:r>
            <a:r>
              <a:rPr lang="en-US" sz="1400" dirty="0"/>
              <a:t>antibody</a:t>
            </a:r>
            <a:r>
              <a:rPr lang="de-DE" sz="1400" dirty="0"/>
              <a:t>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Immunoblot (test stripes</a:t>
            </a:r>
            <a:r>
              <a:rPr lang="de-DE" sz="1400" dirty="0"/>
              <a:t>)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For use at Point-of-Care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Vials are required for reagents</a:t>
            </a:r>
            <a:endParaRPr lang="en-US" sz="1600" dirty="0"/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FF0000"/>
                </a:solidFill>
              </a:rPr>
              <a:t>Zinsser Micro Polyvials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FF0000"/>
                </a:solidFill>
              </a:rPr>
              <a:t>Zinsser Polyvials V</a:t>
            </a:r>
          </a:p>
          <a:p>
            <a:pPr marL="952485" lvl="1" indent="-342900">
              <a:buFont typeface="Wingdings" panose="05000000000000000000" pitchFamily="2" charset="2"/>
              <a:buChar char="Ø"/>
            </a:pPr>
            <a:r>
              <a:rPr lang="de-DE" sz="1400" dirty="0">
                <a:solidFill>
                  <a:srgbClr val="FF0000"/>
                </a:solidFill>
              </a:rPr>
              <a:t>Zinsser </a:t>
            </a:r>
            <a:r>
              <a:rPr lang="en-US" sz="1400" dirty="0">
                <a:solidFill>
                  <a:srgbClr val="FF0000"/>
                </a:solidFill>
              </a:rPr>
              <a:t>Dropper bottles (Qualydrops)</a:t>
            </a: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sz="quarter" idx="10"/>
          </p:nvPr>
        </p:nvPicPr>
        <p:blipFill rotWithShape="1">
          <a:blip r:embed="rId5"/>
          <a:srcRect l="20480" t="-358" b="-3660"/>
          <a:stretch/>
        </p:blipFill>
        <p:spPr>
          <a:xfrm>
            <a:off x="6157607" y="1577729"/>
            <a:ext cx="2986810" cy="17120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7711" y="1030466"/>
            <a:ext cx="5832389" cy="4741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dirty="0"/>
              <a:t>Automated</a:t>
            </a:r>
            <a:r>
              <a:rPr lang="de-DE" dirty="0"/>
              <a:t> </a:t>
            </a:r>
            <a:r>
              <a:rPr lang="en-US" dirty="0"/>
              <a:t>Testing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7711" y="3279233"/>
            <a:ext cx="5885624" cy="30556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Test kits also utilized in automated instrumentation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Real time PCR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CLIA (Chemiluminescence immunoassay), </a:t>
            </a:r>
          </a:p>
          <a:p>
            <a:pPr lvl="1"/>
            <a:r>
              <a:rPr lang="en-US" sz="1400" dirty="0"/>
              <a:t>      e.g. Diasorin test kits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ELISA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Target </a:t>
            </a:r>
            <a:r>
              <a:rPr lang="en-US" sz="1400" dirty="0"/>
              <a:t>application for Zinsser vials</a:t>
            </a:r>
          </a:p>
          <a:p>
            <a:endParaRPr lang="de-DE" sz="1400" dirty="0"/>
          </a:p>
          <a:p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Big scale, high trough-put testing in automated instrumentation</a:t>
            </a:r>
            <a:r>
              <a:rPr lang="en-US" sz="1400" dirty="0"/>
              <a:t>  (e.g. Roche Cobas</a:t>
            </a:r>
            <a:r>
              <a:rPr lang="zh-CN" altLang="en-US" sz="1400" dirty="0">
                <a:solidFill>
                  <a:srgbClr val="FF0000"/>
                </a:solidFill>
              </a:rPr>
              <a:t>全自动生化分析仪</a:t>
            </a:r>
            <a:r>
              <a:rPr lang="en-US" sz="1400" dirty="0"/>
              <a:t>)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Used in big laboratories</a:t>
            </a:r>
          </a:p>
          <a:p>
            <a:pPr marL="95248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Reagents</a:t>
            </a:r>
            <a:r>
              <a:rPr lang="de-DE" sz="1400" dirty="0"/>
              <a:t> </a:t>
            </a:r>
            <a:r>
              <a:rPr lang="en-US" sz="1400" dirty="0"/>
              <a:t>filled in big container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No need for small sized</a:t>
            </a:r>
            <a:r>
              <a:rPr lang="de-DE" sz="1400" dirty="0"/>
              <a:t> </a:t>
            </a:r>
            <a:r>
              <a:rPr lang="en-US" sz="1400" dirty="0"/>
              <a:t>vials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3213" y="5248286"/>
            <a:ext cx="2338171" cy="153894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0080"/>
          </a:xfrm>
        </p:spPr>
        <p:txBody>
          <a:bodyPr/>
          <a:lstStyle/>
          <a:p>
            <a:r>
              <a:rPr lang="en-US" dirty="0"/>
              <a:t>1. Manual Testing vs. Automated Testing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3017" y="3090123"/>
            <a:ext cx="1688367" cy="138302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679662" y="1546284"/>
            <a:ext cx="0" cy="46897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6581" t="11658" r="8211" b="26425"/>
          <a:stretch/>
        </p:blipFill>
        <p:spPr>
          <a:xfrm>
            <a:off x="3595880" y="4023511"/>
            <a:ext cx="565117" cy="5010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/>
          <a:srcRect l="16581" t="11658" r="8211" b="26425"/>
          <a:stretch/>
        </p:blipFill>
        <p:spPr>
          <a:xfrm>
            <a:off x="9144417" y="4002264"/>
            <a:ext cx="565117" cy="5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8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Overview of different kinds of test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38200" y="1005204"/>
            <a:ext cx="10515600" cy="3511137"/>
          </a:xfrm>
        </p:spPr>
        <p:txBody>
          <a:bodyPr/>
          <a:lstStyle/>
          <a:p>
            <a:pPr marL="876286" lvl="1" indent="-342900">
              <a:buFont typeface="+mj-lt"/>
              <a:buAutoNum type="alphaUcPeriod"/>
            </a:pPr>
            <a:r>
              <a:rPr lang="en-US" dirty="0"/>
              <a:t>Nucleic Acid based tests (Detect acute infection of Sars-Cov-2)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PCR tests / </a:t>
            </a:r>
            <a:r>
              <a:rPr lang="en-US" dirty="0" err="1"/>
              <a:t>rt</a:t>
            </a:r>
            <a:r>
              <a:rPr lang="en-US" dirty="0"/>
              <a:t>-PCR and related nucleic acid isolation kits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Sequencing assays</a:t>
            </a:r>
          </a:p>
          <a:p>
            <a:pPr marL="876286" lvl="1" indent="-342900">
              <a:buFont typeface="+mj-lt"/>
              <a:buAutoNum type="alphaUcPeriod"/>
            </a:pPr>
            <a:r>
              <a:rPr lang="en-US" dirty="0"/>
              <a:t>Antibody tests (Detect past infections and an active immune response to the virus)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ELISA (enzyme linked immunosorbent assay)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RIA (radio immunoassay)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CLIA (Chemiluminescence immunoassay): Fully automated analyzers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Microfluidic tests</a:t>
            </a:r>
          </a:p>
          <a:p>
            <a:pPr marL="876286" lvl="1" indent="-342900">
              <a:buFont typeface="+mj-lt"/>
              <a:buAutoNum type="alphaUcPeriod"/>
            </a:pPr>
            <a:r>
              <a:rPr lang="en-US" dirty="0"/>
              <a:t>POC instruments in general</a:t>
            </a:r>
          </a:p>
          <a:p>
            <a:pPr marL="1466823" lvl="2" indent="-400050">
              <a:buFont typeface="+mj-lt"/>
              <a:buAutoNum type="romanUcPeriod"/>
            </a:pPr>
            <a:r>
              <a:rPr lang="en-US" dirty="0"/>
              <a:t>Immunoblot tests (Antibody): Testing strips</a:t>
            </a:r>
          </a:p>
          <a:p>
            <a:pPr marL="876286" lvl="1" indent="-342900">
              <a:buFont typeface="+mj-lt"/>
              <a:buAutoNum type="alphaUcPeriod"/>
            </a:pPr>
            <a:r>
              <a:rPr lang="de-DE" dirty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1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A) </a:t>
            </a:r>
            <a:r>
              <a:rPr lang="en-US" dirty="0">
                <a:solidFill>
                  <a:srgbClr val="FF0000"/>
                </a:solidFill>
              </a:rPr>
              <a:t>PCR Tests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/>
              <a:t>Detection of RNA of the novel Coronavirus (SARS-CoV-2) in human respiratory samples. Detect acute infection of Sars-Cov-2</a:t>
            </a:r>
          </a:p>
          <a:p>
            <a:pPr marL="0" indent="0">
              <a:buNone/>
            </a:pPr>
            <a:r>
              <a:rPr lang="de-DE" sz="1600" dirty="0"/>
              <a:t>                                    </a:t>
            </a:r>
            <a:r>
              <a:rPr lang="de-DE" sz="1600" dirty="0">
                <a:solidFill>
                  <a:srgbClr val="FF0000"/>
                </a:solidFill>
              </a:rPr>
              <a:t>http://virotech.co.nz/</a:t>
            </a:r>
          </a:p>
          <a:p>
            <a:r>
              <a:rPr lang="en-US" sz="1600" dirty="0"/>
              <a:t>Test kit content from </a:t>
            </a:r>
            <a:r>
              <a:rPr lang="en-US" sz="1600" dirty="0">
                <a:solidFill>
                  <a:srgbClr val="FF0000"/>
                </a:solidFill>
              </a:rPr>
              <a:t>Virotech (customer of Zinsser</a:t>
            </a:r>
            <a:r>
              <a:rPr lang="en-US" sz="1600" dirty="0"/>
              <a:t>)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RT-PCR Enzyme Mix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Primer-Probe-Mix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Extraction Control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Positive Control</a:t>
            </a:r>
          </a:p>
          <a:p>
            <a:pPr lvl="1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Nuclease Free Water</a:t>
            </a:r>
          </a:p>
          <a:p>
            <a:pPr marL="609585" lvl="1" indent="0">
              <a:buNone/>
            </a:pPr>
            <a:endParaRPr lang="de-DE" sz="1600" dirty="0"/>
          </a:p>
          <a:p>
            <a:pPr marL="609585" lvl="1" indent="0">
              <a:buNone/>
            </a:pPr>
            <a:endParaRPr lang="en-US" sz="1600" dirty="0"/>
          </a:p>
          <a:p>
            <a:r>
              <a:rPr lang="en-US" sz="1600" dirty="0"/>
              <a:t>Equivalent Zinsser vials: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FF0000"/>
                </a:solidFill>
              </a:rPr>
              <a:t>Micro Polyvials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FF0000"/>
                </a:solidFill>
              </a:rPr>
              <a:t>Polyvials V</a:t>
            </a:r>
            <a:endParaRPr lang="en-US" sz="1400" b="0" dirty="0">
              <a:solidFill>
                <a:srgbClr val="FF0000"/>
              </a:solidFill>
            </a:endParaRPr>
          </a:p>
          <a:p>
            <a:pPr marL="533386" lvl="1" indent="0">
              <a:buNone/>
            </a:pPr>
            <a:endParaRPr lang="de-DE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15" t="15004" r="3598" b="4332"/>
          <a:stretch/>
        </p:blipFill>
        <p:spPr>
          <a:xfrm>
            <a:off x="6318422" y="1894703"/>
            <a:ext cx="3240782" cy="1977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713" y="4509144"/>
            <a:ext cx="2326908" cy="1293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607" y="4448432"/>
            <a:ext cx="2105041" cy="1354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1134" y="5881366"/>
            <a:ext cx="2380487" cy="28008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de-DE" sz="1200" dirty="0"/>
              <a:t>Micro Polyvials: 1,5mL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37836" y="5881366"/>
            <a:ext cx="2734748" cy="2800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de-DE" sz="1200" dirty="0"/>
              <a:t> Polyvials V: 4mL to 250mL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783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B) Antibody Tests (Serology Tests)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600" dirty="0"/>
              <a:t>Detection of IgG, IgA and IgM antibodies to SARS-CoV-2 virus in human serum</a:t>
            </a:r>
          </a:p>
          <a:p>
            <a:r>
              <a:rPr lang="en-US" sz="1600" dirty="0"/>
              <a:t>For ease of use on any open ELISA automation platform</a:t>
            </a:r>
          </a:p>
          <a:p>
            <a:r>
              <a:rPr lang="en-US" sz="1600" dirty="0"/>
              <a:t>Test kit content (</a:t>
            </a:r>
            <a:r>
              <a:rPr lang="en-US" sz="1600" dirty="0">
                <a:solidFill>
                  <a:srgbClr val="FF0000"/>
                </a:solidFill>
              </a:rPr>
              <a:t>Virotech</a:t>
            </a:r>
            <a:r>
              <a:rPr lang="en-US" sz="1600" dirty="0"/>
              <a:t>):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en-US" sz="1600" dirty="0"/>
              <a:t>Equivalent</a:t>
            </a:r>
            <a:r>
              <a:rPr lang="de-DE" sz="1600" dirty="0"/>
              <a:t> Zinsser </a:t>
            </a:r>
            <a:r>
              <a:rPr lang="en-US" sz="1600" dirty="0"/>
              <a:t>vials</a:t>
            </a:r>
            <a:r>
              <a:rPr lang="de-DE" sz="1600" dirty="0"/>
              <a:t>: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Polyvials V (4mL to 250mL)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0000"/>
                </a:solidFill>
              </a:rPr>
              <a:t>Leakage</a:t>
            </a:r>
            <a:r>
              <a:rPr lang="de-DE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free</a:t>
            </a:r>
            <a:r>
              <a:rPr lang="de-DE" b="0" dirty="0">
                <a:solidFill>
                  <a:srgbClr val="FF0000"/>
                </a:solidFill>
              </a:rPr>
              <a:t> </a:t>
            </a:r>
            <a:r>
              <a:rPr lang="en-US" b="0" dirty="0">
                <a:solidFill>
                  <a:srgbClr val="FF0000"/>
                </a:solidFill>
              </a:rPr>
              <a:t>storage of reagents</a:t>
            </a:r>
          </a:p>
          <a:p>
            <a:pPr marL="609585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0026" b="7735"/>
          <a:stretch/>
        </p:blipFill>
        <p:spPr>
          <a:xfrm>
            <a:off x="1423900" y="2314832"/>
            <a:ext cx="3383354" cy="2018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79" y="4693122"/>
            <a:ext cx="2105041" cy="13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1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C) Immunoblot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52384" y="1066632"/>
            <a:ext cx="10515600" cy="1096958"/>
          </a:xfrm>
        </p:spPr>
        <p:txBody>
          <a:bodyPr/>
          <a:lstStyle/>
          <a:p>
            <a:r>
              <a:rPr lang="en-US" dirty="0"/>
              <a:t>Tests conducted with testing stripes</a:t>
            </a:r>
          </a:p>
          <a:p>
            <a:r>
              <a:rPr lang="en-US" dirty="0"/>
              <a:t>Applicable Zinsser vials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Dropper bottles (Qualydrops) for precise drops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Available volumes of 3 mL, 5 mL, 10 mL, 20 mL and 30 mL</a:t>
            </a:r>
          </a:p>
          <a:p>
            <a:pPr marL="609585" lvl="1" indent="0">
              <a:buNone/>
            </a:pPr>
            <a:endParaRPr lang="en-US" b="0" dirty="0"/>
          </a:p>
          <a:p>
            <a:pPr marL="0" indent="0">
              <a:buNone/>
            </a:pPr>
            <a:br>
              <a:rPr lang="en-US" dirty="0"/>
            </a:br>
            <a:endParaRPr lang="en-US" b="0" dirty="0"/>
          </a:p>
        </p:txBody>
      </p:sp>
      <p:pic>
        <p:nvPicPr>
          <p:cNvPr id="2054" name="Picture 6" descr="qualidropsPicture for tile and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65" y="2826864"/>
            <a:ext cx="38576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17DFA1E-4043-43D2-A9CB-E938D3137A80}"/>
              </a:ext>
            </a:extLst>
          </p:cNvPr>
          <p:cNvSpPr txBox="1"/>
          <p:nvPr/>
        </p:nvSpPr>
        <p:spPr>
          <a:xfrm>
            <a:off x="5717308" y="1066632"/>
            <a:ext cx="2059709" cy="3417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zh-CN" altLang="en-US" sz="1600" dirty="0"/>
              <a:t>测试条进行的检测</a:t>
            </a:r>
          </a:p>
        </p:txBody>
      </p:sp>
    </p:spTree>
    <p:extLst>
      <p:ext uri="{BB962C8B-B14F-4D97-AF65-F5344CB8AC3E}">
        <p14:creationId xmlns:p14="http://schemas.microsoft.com/office/powerpoint/2010/main" val="142605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D) Other Test Kits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AESKU </a:t>
            </a:r>
            <a:r>
              <a:rPr lang="en-US" dirty="0"/>
              <a:t>Allergy point-of-care test kits  </a:t>
            </a:r>
            <a:r>
              <a:rPr lang="en-US" dirty="0">
                <a:hlinkClick r:id="rId3"/>
              </a:rPr>
              <a:t>https://www.aesku.com/</a:t>
            </a:r>
            <a:r>
              <a:rPr lang="en-US" dirty="0"/>
              <a:t> </a:t>
            </a:r>
            <a:r>
              <a:rPr lang="zh-CN" altLang="en-US" dirty="0"/>
              <a:t>变态</a:t>
            </a:r>
            <a:r>
              <a:rPr lang="en-US" altLang="zh-CN" dirty="0"/>
              <a:t>/</a:t>
            </a:r>
            <a:r>
              <a:rPr lang="zh-CN" altLang="en-US" dirty="0"/>
              <a:t>过敏反应的检测试剂盒</a:t>
            </a:r>
            <a:endParaRPr lang="en-US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en-US" dirty="0"/>
              <a:t>Equivalent Zinsser vials</a:t>
            </a:r>
            <a:r>
              <a:rPr lang="de-DE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Micro Polyvials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b="0" dirty="0"/>
              <a:t>Polyvials V</a:t>
            </a:r>
            <a:endParaRPr lang="en-US" b="0" dirty="0"/>
          </a:p>
          <a:p>
            <a:pPr marL="609585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7351" b="7357"/>
          <a:stretch/>
        </p:blipFill>
        <p:spPr>
          <a:xfrm>
            <a:off x="1250092" y="1481139"/>
            <a:ext cx="3766751" cy="2504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823" y="4395328"/>
            <a:ext cx="2326908" cy="129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717" y="4334616"/>
            <a:ext cx="2105041" cy="1354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5244" y="5767550"/>
            <a:ext cx="2380487" cy="28008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de-DE" sz="1200" dirty="0"/>
              <a:t>Micro Polyvials: 1,5mL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51946" y="5767550"/>
            <a:ext cx="2734748" cy="2800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de-DE" sz="1200" dirty="0"/>
              <a:t> Polyvials V: 4mL to 250mL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0173842"/>
      </p:ext>
    </p:extLst>
  </p:cSld>
  <p:clrMapOvr>
    <a:masterClrMapping/>
  </p:clrMapOvr>
</p:sld>
</file>

<file path=ppt/theme/theme1.xml><?xml version="1.0" encoding="utf-8"?>
<a:theme xmlns:a="http://schemas.openxmlformats.org/drawingml/2006/main" name="IR Content Slides">
  <a:themeElements>
    <a:clrScheme name="IR Color Palette">
      <a:dk1>
        <a:srgbClr val="262729"/>
      </a:dk1>
      <a:lt1>
        <a:sysClr val="window" lastClr="FFFFFF"/>
      </a:lt1>
      <a:dk2>
        <a:srgbClr val="666666"/>
      </a:dk2>
      <a:lt2>
        <a:srgbClr val="CCCCCC"/>
      </a:lt2>
      <a:accent1>
        <a:srgbClr val="E42313"/>
      </a:accent1>
      <a:accent2>
        <a:srgbClr val="000000"/>
      </a:accent2>
      <a:accent3>
        <a:srgbClr val="BC9B6A"/>
      </a:accent3>
      <a:accent4>
        <a:srgbClr val="666666"/>
      </a:accent4>
      <a:accent5>
        <a:srgbClr val="999999"/>
      </a:accent5>
      <a:accent6>
        <a:srgbClr val="002B5F"/>
      </a:accent6>
      <a:hlink>
        <a:srgbClr val="E42313"/>
      </a:hlink>
      <a:folHlink>
        <a:srgbClr val="262729"/>
      </a:folHlink>
    </a:clrScheme>
    <a:fontScheme name="IR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>
        <a:normAutofit/>
      </a:bodyPr>
      <a:lstStyle>
        <a:defPPr algn="l">
          <a:defRPr sz="16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Presentation1" id="{080F9818-9E23-4803-9ABD-50CA1A949868}" vid="{D60F80E5-A789-4ACD-A030-D3A031AC3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R Color Palette">
    <a:dk1>
      <a:srgbClr val="262729"/>
    </a:dk1>
    <a:lt1>
      <a:sysClr val="window" lastClr="FFFFFF"/>
    </a:lt1>
    <a:dk2>
      <a:srgbClr val="666666"/>
    </a:dk2>
    <a:lt2>
      <a:srgbClr val="CCCCCC"/>
    </a:lt2>
    <a:accent1>
      <a:srgbClr val="E42313"/>
    </a:accent1>
    <a:accent2>
      <a:srgbClr val="000000"/>
    </a:accent2>
    <a:accent3>
      <a:srgbClr val="BC9B6A"/>
    </a:accent3>
    <a:accent4>
      <a:srgbClr val="666666"/>
    </a:accent4>
    <a:accent5>
      <a:srgbClr val="999999"/>
    </a:accent5>
    <a:accent6>
      <a:srgbClr val="002B5F"/>
    </a:accent6>
    <a:hlink>
      <a:srgbClr val="E42313"/>
    </a:hlink>
    <a:folHlink>
      <a:srgbClr val="26272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8C04785EBB6E94AA09D9C9F50C4D0AE" ma:contentTypeVersion="12" ma:contentTypeDescription="Ein neues Dokument erstellen." ma:contentTypeScope="" ma:versionID="648f3d376fbc86aabafc9a078727fe1a">
  <xsd:schema xmlns:xsd="http://www.w3.org/2001/XMLSchema" xmlns:xs="http://www.w3.org/2001/XMLSchema" xmlns:p="http://schemas.microsoft.com/office/2006/metadata/properties" xmlns:ns2="95f25eb5-8566-49cd-82e8-9c84a1341625" xmlns:ns3="48363ba3-8be6-4d2a-a199-670f4674c709" targetNamespace="http://schemas.microsoft.com/office/2006/metadata/properties" ma:root="true" ma:fieldsID="6260a8f93f4c732681ec21f92b7fa088" ns2:_="" ns3:_="">
    <xsd:import namespace="95f25eb5-8566-49cd-82e8-9c84a1341625"/>
    <xsd:import namespace="48363ba3-8be6-4d2a-a199-670f4674c7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25eb5-8566-49cd-82e8-9c84a1341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3ba3-8be6-4d2a-a199-670f4674c7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D2B4C4-7181-443F-9690-1994509717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25eb5-8566-49cd-82e8-9c84a1341625"/>
    <ds:schemaRef ds:uri="48363ba3-8be6-4d2a-a199-670f4674c7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6DC80B-1270-4513-ABF5-996629B176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F642CF-559E-43B2-B6D1-ABB82E652B0C}">
  <ds:schemaRefs>
    <ds:schemaRef ds:uri="http://schemas.microsoft.com/office/2006/documentManagement/types"/>
    <ds:schemaRef ds:uri="http://purl.org/dc/dcmitype/"/>
    <ds:schemaRef ds:uri="95f25eb5-8566-49cd-82e8-9c84a1341625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8363ba3-8be6-4d2a-a199-670f4674c709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521</Words>
  <Application>Microsoft Office PowerPoint</Application>
  <PresentationFormat>宽屏</PresentationFormat>
  <Paragraphs>115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IR Content Slides</vt:lpstr>
      <vt:lpstr>Usage of Vials in Test Kits</vt:lpstr>
      <vt:lpstr>Table of Contents</vt:lpstr>
      <vt:lpstr>1. Manual Testing vs. Automated Testing</vt:lpstr>
      <vt:lpstr>2. Overview of different kinds of test kits</vt:lpstr>
      <vt:lpstr>A) PCR Tests </vt:lpstr>
      <vt:lpstr>B) Antibody Tests (Serology Tests)</vt:lpstr>
      <vt:lpstr>C) Immunoblot Tests</vt:lpstr>
      <vt:lpstr>D) Other Test Kits</vt:lpstr>
    </vt:vector>
  </TitlesOfParts>
  <Company>Propeller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Ingersoll Rand Branding Team</dc:creator>
  <cp:lastModifiedBy>aihua365838@163.com</cp:lastModifiedBy>
  <cp:revision>430</cp:revision>
  <dcterms:created xsi:type="dcterms:W3CDTF">2020-01-15T09:19:34Z</dcterms:created>
  <dcterms:modified xsi:type="dcterms:W3CDTF">2020-09-17T05:53:09Z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0x01010008C04785EBB6E94AA09D9C9F50C4D0AE</vt:lpwstr>
  </property>
</Properties>
</file>